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17" r:id="rId4"/>
    <p:sldId id="311" r:id="rId5"/>
    <p:sldId id="307" r:id="rId6"/>
    <p:sldId id="308" r:id="rId7"/>
    <p:sldId id="260" r:id="rId8"/>
    <p:sldId id="322" r:id="rId9"/>
    <p:sldId id="261" r:id="rId10"/>
    <p:sldId id="263" r:id="rId11"/>
    <p:sldId id="313" r:id="rId12"/>
    <p:sldId id="315" r:id="rId13"/>
    <p:sldId id="314" r:id="rId14"/>
    <p:sldId id="302" r:id="rId15"/>
    <p:sldId id="316" r:id="rId16"/>
    <p:sldId id="318" r:id="rId17"/>
    <p:sldId id="319" r:id="rId18"/>
    <p:sldId id="320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FBEA-27A6-48FE-94C2-7BF3ED6A9DC4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9D9A-0304-476C-8013-537CD97BBD4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D9D9A-0304-476C-8013-537CD97BBD45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Unitec New Zealand</a:t>
            </a: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Unitec New Zealand</a:t>
            </a: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Unitec New Zealand</a:t>
            </a: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Free Te Reo programmes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Unitec New Zealand</a:t>
            </a: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2546350"/>
            <a:ext cx="8853487" cy="728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2150" y="3425825"/>
            <a:ext cx="3425825" cy="274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0375" y="3425825"/>
            <a:ext cx="3425825" cy="274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95725" y="6573838"/>
            <a:ext cx="1009650" cy="2397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Unitec New Zealand</a:t>
            </a:r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4722-DCCE-40C7-AF27-0DE3F7C75661}" type="datetimeFigureOut">
              <a:rPr lang="en-US" smtClean="0"/>
              <a:pPr/>
              <a:t>9/1/2011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2382-C487-4D8F-9A30-8FA69BE2032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7929586" cy="3214710"/>
          </a:xfrm>
        </p:spPr>
        <p:txBody>
          <a:bodyPr>
            <a:normAutofit fontScale="90000"/>
          </a:bodyPr>
          <a:lstStyle/>
          <a:p>
            <a:r>
              <a:rPr lang="en-NZ" sz="3400" b="1" dirty="0" smtClean="0"/>
              <a:t> </a:t>
            </a:r>
            <a:r>
              <a:rPr lang="en-NZ" sz="2800" b="1" dirty="0" smtClean="0"/>
              <a:t>Influential Evaluation Needs Influential Data AND Process: An Example of Unlikely Bedfellows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2000" dirty="0" smtClean="0"/>
              <a:t>Assoc. Prof. Eileen </a:t>
            </a:r>
            <a:r>
              <a:rPr lang="en-NZ" sz="2000" dirty="0" err="1" smtClean="0"/>
              <a:t>Piggot</a:t>
            </a:r>
            <a:r>
              <a:rPr lang="en-NZ" sz="2000" dirty="0" smtClean="0"/>
              <a:t>-Irvine</a:t>
            </a:r>
            <a:br>
              <a:rPr lang="en-NZ" sz="2000" dirty="0" smtClean="0"/>
            </a:br>
            <a:r>
              <a:rPr lang="en-NZ" sz="2000" dirty="0" smtClean="0"/>
              <a:t>Director NZ Research and Review Centre, NZARRC</a:t>
            </a:r>
            <a:br>
              <a:rPr lang="en-NZ" sz="2000" dirty="0" smtClean="0"/>
            </a:br>
            <a:r>
              <a:rPr lang="en-NZ" sz="2000" dirty="0" err="1" smtClean="0"/>
              <a:t>Unitec</a:t>
            </a:r>
            <a:r>
              <a:rPr lang="en-NZ" sz="2000" dirty="0" smtClean="0"/>
              <a:t>  Institute of Technology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NZ" sz="2000" dirty="0"/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4301" y="1403343"/>
            <a:ext cx="1326954" cy="5454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357299"/>
            <a:ext cx="8720137" cy="78581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Why This Was Distinctive</a:t>
            </a:r>
            <a:endParaRPr lang="en-US" sz="2800" b="1" dirty="0"/>
          </a:p>
        </p:txBody>
      </p:sp>
      <p:pic>
        <p:nvPicPr>
          <p:cNvPr id="234499" name="Picture 3" descr="~AUT0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065" t="23630" r="7228" b="36353"/>
          <a:stretch>
            <a:fillRect/>
          </a:stretch>
        </p:blipFill>
        <p:spPr>
          <a:xfrm>
            <a:off x="0" y="0"/>
            <a:ext cx="9144000" cy="1285860"/>
          </a:xfrm>
          <a:noFill/>
          <a:ln/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250825" y="3668713"/>
            <a:ext cx="824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AU" b="1">
              <a:solidFill>
                <a:schemeClr val="tx2"/>
              </a:solidFill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0" y="2214554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NZ" sz="2400" dirty="0" smtClean="0"/>
              <a:t>The inclusion of intensive formative feedback differs markedly from the more traditional provision of research feedback as a solely </a:t>
            </a:r>
            <a:r>
              <a:rPr lang="en-NZ" sz="2400" dirty="0" err="1" smtClean="0"/>
              <a:t>summative</a:t>
            </a:r>
            <a:r>
              <a:rPr lang="en-NZ" sz="2400" dirty="0" smtClean="0"/>
              <a:t> activity which is usually perceived to be less time-consuming, less threatening and more ‘objective’ by researchers.  </a:t>
            </a:r>
          </a:p>
          <a:p>
            <a:pPr lvl="1"/>
            <a:endParaRPr lang="en-NZ" sz="2400" dirty="0" smtClean="0"/>
          </a:p>
          <a:p>
            <a:pPr lvl="1"/>
            <a:r>
              <a:rPr lang="en-NZ" sz="2400" dirty="0" smtClean="0"/>
              <a:t>The change in approach to breaking down the formative-</a:t>
            </a:r>
            <a:r>
              <a:rPr lang="en-NZ" sz="2400" dirty="0" err="1" smtClean="0"/>
              <a:t>summative</a:t>
            </a:r>
            <a:r>
              <a:rPr lang="en-NZ" sz="2400" dirty="0" smtClean="0"/>
              <a:t> divide in </a:t>
            </a:r>
            <a:r>
              <a:rPr lang="en-NZ" sz="2400" dirty="0" smtClean="0"/>
              <a:t>this research </a:t>
            </a:r>
            <a:r>
              <a:rPr lang="en-NZ" sz="2400" dirty="0" smtClean="0"/>
              <a:t>was new for national Ministry of Education </a:t>
            </a:r>
            <a:r>
              <a:rPr lang="en-NZ" sz="2400" dirty="0" smtClean="0"/>
              <a:t>leadership programme </a:t>
            </a:r>
            <a:r>
              <a:rPr lang="en-NZ" sz="2400" dirty="0" smtClean="0"/>
              <a:t>effectiveness research in New Zealand and is also </a:t>
            </a:r>
            <a:r>
              <a:rPr lang="en-NZ" sz="2400" dirty="0" smtClean="0"/>
              <a:t>relatively rare </a:t>
            </a:r>
            <a:r>
              <a:rPr lang="en-NZ" sz="2400" dirty="0" smtClean="0"/>
              <a:t>in mainstream research.</a:t>
            </a:r>
          </a:p>
          <a:p>
            <a:pPr lvl="1">
              <a:buFont typeface="Arial" pitchFamily="34" charset="0"/>
              <a:buChar char="•"/>
            </a:pPr>
            <a:endParaRPr lang="en-A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2" y="1571612"/>
            <a:ext cx="8853488" cy="285752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NZ" sz="2800" dirty="0" smtClean="0"/>
              <a:t> 			</a:t>
            </a:r>
            <a:br>
              <a:rPr lang="en-NZ" sz="2800" dirty="0" smtClean="0"/>
            </a:br>
            <a:r>
              <a:rPr lang="en-NZ" sz="2000" dirty="0" smtClean="0"/>
              <a:t>See Figure 1 - the overall NAPP Multiphase Triangulation Design,  that is a  MM multilevel model (Creswell &amp; Plano </a:t>
            </a:r>
            <a:r>
              <a:rPr lang="en-NZ" sz="2000" dirty="0" err="1" smtClean="0"/>
              <a:t>CAlark</a:t>
            </a:r>
            <a:r>
              <a:rPr lang="en-NZ" sz="2000" dirty="0" smtClean="0"/>
              <a:t>, 2007), that was also a larger study that encompassed a dual case study (Yin, 2009).</a:t>
            </a:r>
            <a:br>
              <a:rPr lang="en-NZ" sz="2000" dirty="0" smtClean="0"/>
            </a:br>
            <a:r>
              <a:rPr lang="en-NZ" sz="2400" dirty="0" smtClean="0"/>
              <a:t>See Figure 1 - the overall NAPP Multiphase Triangulation Design,  that is a  MM multilevel model (Creswell &amp; Plano Clark, 2007), that was also a larger study that encompassed a dual case study (Yin, 2009).</a:t>
            </a:r>
            <a:br>
              <a:rPr lang="en-NZ" sz="2400" dirty="0" smtClean="0"/>
            </a:br>
            <a:endParaRPr lang="en-NZ" sz="2200" b="1" dirty="0"/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0" y="1330325"/>
            <a:ext cx="9144000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NZ"/>
          </a:p>
        </p:txBody>
      </p:sp>
      <p:pic>
        <p:nvPicPr>
          <p:cNvPr id="227332" name="Picture 4" descr="carv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42000"/>
            <a:grayscl/>
          </a:blip>
          <a:srcRect t="37843" b="16524"/>
          <a:stretch>
            <a:fillRect/>
          </a:stretch>
        </p:blipFill>
        <p:spPr>
          <a:xfrm>
            <a:off x="0" y="0"/>
            <a:ext cx="9144000" cy="1214422"/>
          </a:xfrm>
          <a:noFill/>
          <a:ln/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14282" y="3857628"/>
            <a:ext cx="861060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AU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643050"/>
            <a:ext cx="79296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sz="2800" b="1" dirty="0" smtClean="0"/>
              <a:t>Approach Adopted for Feedback</a:t>
            </a:r>
          </a:p>
          <a:p>
            <a:pPr lvl="1"/>
            <a:endParaRPr lang="en-NZ" sz="2400" dirty="0" smtClean="0"/>
          </a:p>
          <a:p>
            <a:pPr lvl="1"/>
            <a:endParaRPr lang="en-NZ" sz="2400" dirty="0" smtClean="0"/>
          </a:p>
          <a:p>
            <a:pPr lvl="1"/>
            <a:r>
              <a:rPr lang="en-NZ" sz="2400" dirty="0" smtClean="0"/>
              <a:t>Action science involves an open, non-defensive, bilateral (two-way), ‘dialogue’ with stakeholders about data.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989034"/>
          </a:xfrm>
        </p:spPr>
        <p:txBody>
          <a:bodyPr>
            <a:normAutofit/>
          </a:bodyPr>
          <a:lstStyle/>
          <a:p>
            <a:r>
              <a:rPr lang="en-NZ" sz="3600" dirty="0" smtClean="0"/>
              <a:t>Dialogue Values</a:t>
            </a:r>
            <a:endParaRPr lang="en-NZ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Non-avoiding – issues addressed</a:t>
            </a:r>
          </a:p>
          <a:p>
            <a:endParaRPr lang="en-NZ" dirty="0" smtClean="0"/>
          </a:p>
          <a:p>
            <a:r>
              <a:rPr lang="en-NZ" dirty="0" smtClean="0"/>
              <a:t>Non-controlling – bilateral, or two-sided </a:t>
            </a:r>
          </a:p>
          <a:p>
            <a:endParaRPr lang="en-NZ" dirty="0" smtClean="0"/>
          </a:p>
          <a:p>
            <a:endParaRPr lang="en-NZ" dirty="0" smtClean="0"/>
          </a:p>
          <a:p>
            <a:pPr algn="ctr">
              <a:buNone/>
            </a:pPr>
            <a:r>
              <a:rPr lang="en-NZ" dirty="0" smtClean="0"/>
              <a:t>NON-DEFENSIVE! </a:t>
            </a:r>
          </a:p>
          <a:p>
            <a:pPr algn="ctr">
              <a:buNone/>
            </a:pPr>
            <a:r>
              <a:rPr lang="en-NZ" dirty="0" smtClean="0"/>
              <a:t>OPEN</a:t>
            </a:r>
          </a:p>
          <a:p>
            <a:pPr algn="ctr">
              <a:buNone/>
            </a:pPr>
            <a:r>
              <a:rPr lang="en-NZ" dirty="0" smtClean="0"/>
              <a:t>HONEST</a:t>
            </a:r>
          </a:p>
          <a:p>
            <a:pPr algn="ctr">
              <a:buNone/>
            </a:pPr>
            <a:endParaRPr lang="en-NZ" dirty="0"/>
          </a:p>
        </p:txBody>
      </p:sp>
      <p:pic>
        <p:nvPicPr>
          <p:cNvPr id="4" name="Picture 3" descr="~AUT0003"/>
          <p:cNvPicPr>
            <a:picLocks noChangeAspect="1" noChangeArrowheads="1"/>
          </p:cNvPicPr>
          <p:nvPr/>
        </p:nvPicPr>
        <p:blipFill>
          <a:blip r:embed="rId2"/>
          <a:srcRect l="40065" t="23630" r="7228" b="36353"/>
          <a:stretch>
            <a:fillRect/>
          </a:stretch>
        </p:blipFill>
        <p:spPr>
          <a:xfrm>
            <a:off x="0" y="0"/>
            <a:ext cx="9144000" cy="128586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Dialogue Strategies</a:t>
            </a:r>
            <a:endParaRPr lang="en-NZ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Advocacy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Stating your position, being open, by disclosing concerns/views, backed by evidence, and revealing reasoning behind views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Inviting challenge of position, views, facts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Inquiry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Checking to see if views have been understood and what views others hold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Receiving other’s views non-defensively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err="1" smtClean="0"/>
              <a:t>Summarising</a:t>
            </a:r>
            <a:r>
              <a:rPr lang="en-US" sz="2000" dirty="0" smtClean="0"/>
              <a:t> mutual understanding of issues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Gaining Internal Commitment and Monitoring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Seeking bilateral solutions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Taking joint responsibility for planning, implementation and monitoring</a:t>
            </a:r>
            <a:endParaRPr lang="en-GB" dirty="0" smtClean="0"/>
          </a:p>
          <a:p>
            <a:endParaRPr lang="en-NZ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Multiple positive outcomes were noted that might be directly or indirectly attributable to the  intensive formative feedback.  </a:t>
            </a:r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These outcomes signal that the causal links between such a feedback approach and improved programme outcomes is, at the very least, worthy of further investigation.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8" name="Picture 3" descr="weav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9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357299"/>
            <a:ext cx="8720137" cy="78581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Outcomes</a:t>
            </a:r>
            <a:endParaRPr lang="en-US" sz="3600" b="1" dirty="0"/>
          </a:p>
        </p:txBody>
      </p:sp>
      <p:pic>
        <p:nvPicPr>
          <p:cNvPr id="234499" name="Picture 3" descr="~AUT0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065" t="23630" r="7228" b="36353"/>
          <a:stretch>
            <a:fillRect/>
          </a:stretch>
        </p:blipFill>
        <p:spPr>
          <a:xfrm>
            <a:off x="0" y="0"/>
            <a:ext cx="9144000" cy="1285860"/>
          </a:xfrm>
          <a:noFill/>
          <a:ln/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250825" y="3668713"/>
            <a:ext cx="824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AU" b="1">
              <a:solidFill>
                <a:schemeClr val="tx2"/>
              </a:solidFill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0" y="2214554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NZ" sz="2400" dirty="0" smtClean="0"/>
          </a:p>
          <a:p>
            <a:pPr lvl="1"/>
            <a:r>
              <a:rPr lang="en-NZ" sz="2400" dirty="0" smtClean="0"/>
              <a:t>Specifically, in the intensive feedback case study region compared to other regions, outcomes included: </a:t>
            </a:r>
          </a:p>
          <a:p>
            <a:pPr lvl="1"/>
            <a:endParaRPr lang="en-NZ" sz="2400" dirty="0" smtClean="0"/>
          </a:p>
          <a:p>
            <a:pPr lvl="1">
              <a:buFont typeface="Arial" pitchFamily="34" charset="0"/>
              <a:buChar char="•"/>
            </a:pPr>
            <a:r>
              <a:rPr lang="en-NZ" sz="2400" dirty="0" smtClean="0"/>
              <a:t> lowering of defensiveness and increasing demand for feedback with some facilitators; </a:t>
            </a:r>
          </a:p>
          <a:p>
            <a:pPr lvl="1">
              <a:buFont typeface="Arial" pitchFamily="34" charset="0"/>
              <a:buChar char="•"/>
            </a:pPr>
            <a:r>
              <a:rPr lang="en-NZ" sz="2400" dirty="0" smtClean="0"/>
              <a:t> increased aspirant ratings for the programme; </a:t>
            </a:r>
          </a:p>
          <a:p>
            <a:pPr lvl="1">
              <a:buFont typeface="Arial" pitchFamily="34" charset="0"/>
              <a:buChar char="•"/>
            </a:pPr>
            <a:r>
              <a:rPr lang="en-NZ" sz="2400" dirty="0" smtClean="0"/>
              <a:t> enhanced aspirant confidence in applying for </a:t>
            </a:r>
            <a:r>
              <a:rPr lang="en-NZ" sz="2400" dirty="0" err="1" smtClean="0"/>
              <a:t>principalships</a:t>
            </a:r>
            <a:r>
              <a:rPr lang="en-NZ" sz="2400" dirty="0" smtClean="0"/>
              <a:t>; </a:t>
            </a:r>
          </a:p>
          <a:p>
            <a:pPr lvl="1">
              <a:buFont typeface="Arial" pitchFamily="34" charset="0"/>
              <a:buChar char="•"/>
            </a:pPr>
            <a:r>
              <a:rPr lang="en-NZ" sz="2400" dirty="0" smtClean="0"/>
              <a:t> a greater number of aspirants gaining </a:t>
            </a:r>
            <a:r>
              <a:rPr lang="en-NZ" sz="2400" dirty="0" err="1" smtClean="0"/>
              <a:t>principalships</a:t>
            </a:r>
            <a:r>
              <a:rPr lang="en-NZ" sz="2400" dirty="0" smtClean="0"/>
              <a:t>; and </a:t>
            </a:r>
          </a:p>
          <a:p>
            <a:pPr lvl="1">
              <a:buFont typeface="Arial" pitchFamily="34" charset="0"/>
              <a:buChar char="•"/>
            </a:pPr>
            <a:r>
              <a:rPr lang="en-NZ" sz="2400" dirty="0" smtClean="0"/>
              <a:t> higher response rates to questionnaires in the research.</a:t>
            </a:r>
            <a:endParaRPr lang="en-NZ" sz="2000" b="1" dirty="0" smtClean="0">
              <a:solidFill>
                <a:schemeClr val="tx2"/>
              </a:solidFill>
            </a:endParaRPr>
          </a:p>
          <a:p>
            <a:pPr lvl="1"/>
            <a:endParaRPr lang="en-A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graphicFrame>
        <p:nvGraphicFramePr>
          <p:cNvPr id="102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14282" y="785794"/>
          <a:ext cx="8715436" cy="5824556"/>
        </p:xfrm>
        <a:graphic>
          <a:graphicData uri="http://schemas.openxmlformats.org/presentationml/2006/ole">
            <p:oleObj spid="_x0000_s1026" name="Document" r:id="rId3" imgW="8398813" imgH="550423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NZ" sz="2400" b="1" dirty="0" smtClean="0"/>
              <a:t>Influence of Program on Participant Confidence in Applying for Positions</a:t>
            </a:r>
            <a:endParaRPr lang="en-NZ" sz="2400" dirty="0" smtClean="0"/>
          </a:p>
          <a:p>
            <a:pPr>
              <a:buFontTx/>
              <a:buNone/>
              <a:defRPr/>
            </a:pPr>
            <a:endParaRPr lang="en-NZ" sz="2400" b="1" dirty="0" smtClean="0"/>
          </a:p>
          <a:p>
            <a:pPr>
              <a:buFontTx/>
              <a:buNone/>
              <a:defRPr/>
            </a:pPr>
            <a:r>
              <a:rPr lang="en-NZ" sz="2400" b="1" dirty="0" smtClean="0"/>
              <a:t>   Region	           Mean Response (1-5)</a:t>
            </a:r>
            <a:endParaRPr lang="en-NZ" sz="2400" dirty="0" smtClean="0"/>
          </a:p>
          <a:p>
            <a:pPr lvl="1">
              <a:buFontTx/>
              <a:buNone/>
              <a:defRPr/>
            </a:pPr>
            <a:r>
              <a:rPr lang="en-NZ" sz="2400" dirty="0" smtClean="0"/>
              <a:t>	A			3.41</a:t>
            </a:r>
          </a:p>
          <a:p>
            <a:pPr lvl="1">
              <a:buFontTx/>
              <a:buNone/>
              <a:defRPr/>
            </a:pPr>
            <a:r>
              <a:rPr lang="en-NZ" sz="2400" dirty="0" smtClean="0"/>
              <a:t> 	W			3.29</a:t>
            </a:r>
          </a:p>
          <a:p>
            <a:pPr lvl="1">
              <a:buFontTx/>
              <a:buNone/>
              <a:defRPr/>
            </a:pPr>
            <a:r>
              <a:rPr lang="en-NZ" sz="2400" dirty="0" smtClean="0"/>
              <a:t>	M			3.59</a:t>
            </a:r>
          </a:p>
          <a:p>
            <a:pPr lvl="1">
              <a:buFontTx/>
              <a:buNone/>
              <a:defRPr/>
            </a:pPr>
            <a:r>
              <a:rPr lang="en-NZ" sz="2400" dirty="0" smtClean="0"/>
              <a:t>	V			3.18</a:t>
            </a:r>
          </a:p>
          <a:p>
            <a:pPr lvl="1">
              <a:buFontTx/>
              <a:buNone/>
              <a:defRPr/>
            </a:pPr>
            <a:r>
              <a:rPr lang="en-N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			3.70</a:t>
            </a:r>
          </a:p>
          <a:p>
            <a:pPr>
              <a:buFontTx/>
              <a:buNone/>
              <a:defRPr/>
            </a:pPr>
            <a:endParaRPr lang="en-US" sz="2000" dirty="0" smtClean="0"/>
          </a:p>
          <a:p>
            <a:endParaRPr lang="en-N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NZ" b="1" dirty="0" smtClean="0"/>
              <a:t>An Unanticipated Outcome of the Productive Feedback Approach</a:t>
            </a:r>
            <a:endParaRPr lang="en-NZ" dirty="0" smtClean="0"/>
          </a:p>
          <a:p>
            <a:pPr>
              <a:buFontTx/>
              <a:buNone/>
            </a:pPr>
            <a:endParaRPr lang="en-NZ" b="1" dirty="0" smtClean="0"/>
          </a:p>
          <a:p>
            <a:pPr>
              <a:buFontTx/>
              <a:buNone/>
            </a:pPr>
            <a:r>
              <a:rPr lang="en-NZ" dirty="0" smtClean="0"/>
              <a:t>   National programme evaluation contracts in the following year stipulated a preference for adoption of the productive feedback approach. </a:t>
            </a:r>
          </a:p>
          <a:p>
            <a:pPr>
              <a:buFontTx/>
              <a:buNone/>
            </a:pPr>
            <a:endParaRPr lang="en-NZ" b="1" dirty="0" smtClean="0"/>
          </a:p>
          <a:p>
            <a:pPr>
              <a:buFontTx/>
              <a:buNone/>
            </a:pPr>
            <a:r>
              <a:rPr lang="en-NZ" b="1" dirty="0" smtClean="0"/>
              <a:t>Welcomed </a:t>
            </a:r>
            <a:r>
              <a:rPr lang="en-NZ" b="1" dirty="0" smtClean="0"/>
              <a:t>‘Influential’ </a:t>
            </a:r>
            <a:r>
              <a:rPr lang="en-NZ" b="1" dirty="0" smtClean="0"/>
              <a:t>Outcomes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pPr>
              <a:buFontTx/>
              <a:buNone/>
            </a:pPr>
            <a:r>
              <a:rPr lang="en-NZ" dirty="0" smtClean="0"/>
              <a:t>	Considerable strengthening of my own productive skills and enhanced credibility with national leadership programme developers.</a:t>
            </a:r>
          </a:p>
          <a:p>
            <a:pPr>
              <a:buFontTx/>
              <a:buNone/>
            </a:pPr>
            <a:endParaRPr lang="en-NZ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NZ" dirty="0" smtClean="0">
                <a:solidFill>
                  <a:srgbClr val="FF0000"/>
                </a:solidFill>
              </a:rPr>
              <a:t>	</a:t>
            </a:r>
            <a:r>
              <a:rPr lang="en-NZ" dirty="0" smtClean="0"/>
              <a:t>International feedback on excellent use of combined </a:t>
            </a:r>
            <a:r>
              <a:rPr lang="en-NZ" dirty="0" err="1" smtClean="0"/>
              <a:t>Ql/Qn</a:t>
            </a:r>
            <a:r>
              <a:rPr lang="en-NZ" dirty="0" smtClean="0"/>
              <a:t>, multilevel (national/regional), formative and </a:t>
            </a:r>
            <a:r>
              <a:rPr lang="en-NZ" dirty="0" err="1" smtClean="0"/>
              <a:t>summative</a:t>
            </a:r>
            <a:r>
              <a:rPr lang="en-NZ" dirty="0" smtClean="0"/>
              <a:t> </a:t>
            </a:r>
            <a:r>
              <a:rPr lang="en-NZ" dirty="0" smtClean="0"/>
              <a:t>design</a:t>
            </a:r>
            <a:r>
              <a:rPr lang="en-NZ" dirty="0" smtClean="0"/>
              <a:t> </a:t>
            </a:r>
            <a:r>
              <a:rPr lang="en-NZ" dirty="0" smtClean="0"/>
              <a:t>(See </a:t>
            </a:r>
            <a:r>
              <a:rPr lang="en-NZ" dirty="0" err="1" smtClean="0"/>
              <a:t>Piggot</a:t>
            </a:r>
            <a:r>
              <a:rPr lang="en-NZ" dirty="0" smtClean="0"/>
              <a:t>-Irvine, 2010; </a:t>
            </a:r>
            <a:r>
              <a:rPr lang="en-NZ" dirty="0" err="1" smtClean="0"/>
              <a:t>Youngs</a:t>
            </a:r>
            <a:r>
              <a:rPr lang="en-NZ" dirty="0" smtClean="0"/>
              <a:t> &amp; </a:t>
            </a:r>
            <a:r>
              <a:rPr lang="en-NZ" dirty="0" err="1" smtClean="0"/>
              <a:t>Piggot</a:t>
            </a:r>
            <a:r>
              <a:rPr lang="en-NZ" dirty="0" smtClean="0"/>
              <a:t>-Irvine, 2011 in press)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536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sz="3200" smtClean="0"/>
              <a:t/>
            </a:r>
            <a:br>
              <a:rPr lang="en-NZ" sz="3200" smtClean="0"/>
            </a:br>
            <a:r>
              <a:rPr lang="en-NZ" sz="3200" smtClean="0"/>
              <a:t>References</a:t>
            </a:r>
            <a:br>
              <a:rPr lang="en-NZ" sz="320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endParaRPr lang="en-NZ" sz="3200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714356"/>
            <a:ext cx="8701118" cy="60007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NZ" sz="1600" dirty="0" smtClean="0"/>
              <a:t>. </a:t>
            </a:r>
            <a:r>
              <a:rPr lang="en-NZ" sz="1600" dirty="0" err="1" smtClean="0"/>
              <a:t>Guskey</a:t>
            </a:r>
            <a:r>
              <a:rPr lang="en-NZ" sz="1600" dirty="0" smtClean="0"/>
              <a:t>, T. R. (2000). </a:t>
            </a:r>
            <a:r>
              <a:rPr lang="en-NZ" sz="1600" i="1" dirty="0" smtClean="0"/>
              <a:t>Evaluating professional development</a:t>
            </a:r>
            <a:r>
              <a:rPr lang="en-NZ" sz="1600" dirty="0" smtClean="0"/>
              <a:t>. Thousand Oaks: Corwin Press, Inc. </a:t>
            </a:r>
          </a:p>
          <a:p>
            <a:pPr>
              <a:buNone/>
            </a:pPr>
            <a:r>
              <a:rPr lang="en-NZ" sz="1600" dirty="0" smtClean="0"/>
              <a:t>. Johnson, R. B., &amp; </a:t>
            </a:r>
            <a:r>
              <a:rPr lang="en-NZ" sz="1600" dirty="0" err="1" smtClean="0"/>
              <a:t>Onwuegbuzie</a:t>
            </a:r>
            <a:r>
              <a:rPr lang="en-NZ" sz="1600" dirty="0" smtClean="0"/>
              <a:t>, A. J. (2004). Mixed methods research: A research paradigm whose time has come. </a:t>
            </a:r>
            <a:r>
              <a:rPr lang="en-NZ" sz="1600" i="1" dirty="0" smtClean="0"/>
              <a:t>Educational Researcher, 33</a:t>
            </a:r>
            <a:r>
              <a:rPr lang="en-NZ" sz="1600" dirty="0" smtClean="0"/>
              <a:t>(7), 14</a:t>
            </a:r>
            <a:r>
              <a:rPr lang="en-NZ" sz="1600" strike="sngStrike" dirty="0" smtClean="0"/>
              <a:t>-</a:t>
            </a:r>
            <a:r>
              <a:rPr lang="en-NZ" sz="1600" dirty="0" smtClean="0"/>
              <a:t>26.  </a:t>
            </a:r>
          </a:p>
          <a:p>
            <a:pPr>
              <a:buNone/>
            </a:pPr>
            <a:r>
              <a:rPr lang="en-NZ" sz="1600" dirty="0" smtClean="0"/>
              <a:t>. Leech, N.L., Dellinger, A.B., </a:t>
            </a:r>
            <a:r>
              <a:rPr lang="en-NZ" sz="1600" dirty="0" err="1" smtClean="0"/>
              <a:t>Brannagan</a:t>
            </a:r>
            <a:r>
              <a:rPr lang="en-NZ" sz="1600" dirty="0" smtClean="0"/>
              <a:t>, K.B., &amp; Tanaka, H. (2008). Evaluating mixed research studies: A mixed methods approach. </a:t>
            </a:r>
            <a:r>
              <a:rPr lang="en-NZ" sz="1600" i="1" dirty="0" smtClean="0"/>
              <a:t>Journal of Mixed Methods Research, 4</a:t>
            </a:r>
            <a:r>
              <a:rPr lang="en-NZ" sz="1600" dirty="0" smtClean="0"/>
              <a:t>(1), 17-31.</a:t>
            </a:r>
          </a:p>
          <a:p>
            <a:pPr>
              <a:buNone/>
            </a:pPr>
            <a:r>
              <a:rPr lang="en-NZ" sz="1600" dirty="0" smtClean="0"/>
              <a:t>. </a:t>
            </a:r>
            <a:r>
              <a:rPr lang="en-NZ" sz="1600" dirty="0" err="1" smtClean="0"/>
              <a:t>Mutch</a:t>
            </a:r>
            <a:r>
              <a:rPr lang="en-NZ" sz="1600" dirty="0" smtClean="0"/>
              <a:t>, C. (2009). Mixed method research: Methodological eclecticism or muddled thinking? </a:t>
            </a:r>
            <a:r>
              <a:rPr lang="en-NZ" sz="1600" i="1" dirty="0" smtClean="0"/>
              <a:t>Journal of Educational Leadership, Policy and Practice, 34</a:t>
            </a:r>
            <a:r>
              <a:rPr lang="en-NZ" sz="1600" dirty="0" smtClean="0"/>
              <a:t>(2), 18-30.</a:t>
            </a:r>
          </a:p>
          <a:p>
            <a:pPr>
              <a:buNone/>
            </a:pPr>
            <a:r>
              <a:rPr lang="en-GB" sz="1600" dirty="0" smtClean="0"/>
              <a:t>. </a:t>
            </a:r>
            <a:r>
              <a:rPr lang="en-GB" sz="1600" dirty="0" err="1" smtClean="0"/>
              <a:t>Piggot</a:t>
            </a:r>
            <a:r>
              <a:rPr lang="en-GB" sz="1600" dirty="0" smtClean="0"/>
              <a:t>-Irvine, E. (2010). Confronting evaluation blindness: Evidence of influence of action science based feedback. </a:t>
            </a:r>
            <a:r>
              <a:rPr lang="en-GB" sz="1600" i="1" dirty="0" smtClean="0"/>
              <a:t>American Journal of Evaluation</a:t>
            </a:r>
            <a:r>
              <a:rPr lang="en-GB" sz="1600" dirty="0" smtClean="0"/>
              <a:t>, </a:t>
            </a:r>
            <a:r>
              <a:rPr lang="en-NZ" sz="1600" dirty="0" smtClean="0"/>
              <a:t>31(3), 314-325, DOI: 10.1177/1098214010369251</a:t>
            </a:r>
            <a:r>
              <a:rPr lang="en-GB" sz="1600" dirty="0" smtClean="0"/>
              <a:t>.</a:t>
            </a:r>
          </a:p>
          <a:p>
            <a:pPr>
              <a:buNone/>
            </a:pPr>
            <a:r>
              <a:rPr lang="en-NZ" sz="1600" dirty="0" smtClean="0"/>
              <a:t>. </a:t>
            </a:r>
            <a:r>
              <a:rPr lang="en-GB" sz="1600" dirty="0" err="1" smtClean="0"/>
              <a:t>Piggot</a:t>
            </a:r>
            <a:r>
              <a:rPr lang="en-GB" sz="1600" dirty="0" smtClean="0"/>
              <a:t>-Irvine, E. &amp; </a:t>
            </a:r>
            <a:r>
              <a:rPr lang="en-GB" sz="1600" dirty="0" err="1" smtClean="0"/>
              <a:t>Youngs</a:t>
            </a:r>
            <a:r>
              <a:rPr lang="en-GB" sz="1600" dirty="0" smtClean="0"/>
              <a:t>, H. (2011). Aspiring principal development programme evaluation in New Zealand. </a:t>
            </a:r>
            <a:r>
              <a:rPr lang="en-GB" sz="1600" i="1" dirty="0" smtClean="0"/>
              <a:t>Journal of Educational Administration,</a:t>
            </a:r>
            <a:r>
              <a:rPr lang="en-GB" sz="1600" dirty="0" smtClean="0"/>
              <a:t> </a:t>
            </a:r>
            <a:r>
              <a:rPr lang="en-GB" sz="1600" i="1" dirty="0" smtClean="0"/>
              <a:t>49</a:t>
            </a:r>
            <a:r>
              <a:rPr lang="en-GB" sz="1600" dirty="0" smtClean="0"/>
              <a:t>(5):</a:t>
            </a:r>
            <a:endParaRPr lang="en-NZ" sz="1600" dirty="0" smtClean="0"/>
          </a:p>
          <a:p>
            <a:pPr>
              <a:buNone/>
            </a:pPr>
            <a:r>
              <a:rPr lang="en-NZ" sz="1600" dirty="0" smtClean="0"/>
              <a:t>  Rallis</a:t>
            </a:r>
            <a:r>
              <a:rPr lang="en-NZ" sz="1600" dirty="0" smtClean="0"/>
              <a:t>, S. F., &amp; </a:t>
            </a:r>
            <a:r>
              <a:rPr lang="en-NZ" sz="1600" dirty="0" err="1" smtClean="0"/>
              <a:t>Rossman</a:t>
            </a:r>
            <a:r>
              <a:rPr lang="en-NZ" sz="1600" dirty="0" smtClean="0"/>
              <a:t>, G. B. (2003). Mixed methods in evaluation contexts: A pragmatic framework. In A. </a:t>
            </a:r>
            <a:r>
              <a:rPr lang="en-NZ" sz="1600" dirty="0" err="1" smtClean="0"/>
              <a:t>Tashakkori</a:t>
            </a:r>
            <a:r>
              <a:rPr lang="en-NZ" sz="1600" dirty="0" smtClean="0"/>
              <a:t> &amp; C. </a:t>
            </a:r>
            <a:r>
              <a:rPr lang="en-NZ" sz="1600" dirty="0" err="1" smtClean="0"/>
              <a:t>Teddlie</a:t>
            </a:r>
            <a:r>
              <a:rPr lang="en-NZ" sz="1600" dirty="0" smtClean="0"/>
              <a:t> (Eds.), </a:t>
            </a:r>
            <a:r>
              <a:rPr lang="en-NZ" sz="1600" i="1" dirty="0" smtClean="0"/>
              <a:t>Handbook of mixed methods in social and </a:t>
            </a:r>
            <a:r>
              <a:rPr lang="en-NZ" sz="1600" i="1" dirty="0" err="1" smtClean="0"/>
              <a:t>behavioral</a:t>
            </a:r>
            <a:r>
              <a:rPr lang="en-NZ" sz="1600" i="1" dirty="0" smtClean="0"/>
              <a:t> research</a:t>
            </a:r>
            <a:r>
              <a:rPr lang="en-NZ" sz="1600" dirty="0" smtClean="0"/>
              <a:t> (pp. 491-512). Thousand Oaks: Sage Publications. </a:t>
            </a:r>
          </a:p>
          <a:p>
            <a:pPr>
              <a:buNone/>
            </a:pPr>
            <a:r>
              <a:rPr lang="en-NZ" sz="1600" dirty="0" smtClean="0"/>
              <a:t>. </a:t>
            </a:r>
            <a:r>
              <a:rPr lang="en-NZ" sz="1600" dirty="0" err="1" smtClean="0"/>
              <a:t>Rossman</a:t>
            </a:r>
            <a:r>
              <a:rPr lang="en-NZ" sz="1600" dirty="0" smtClean="0"/>
              <a:t>, G.B., &amp; Wilson, B.L. (1985). Numbers and words: Combining quantitative and qualitative methods in a single large-scale evaluation study. </a:t>
            </a:r>
            <a:r>
              <a:rPr lang="en-NZ" sz="1600" i="1" dirty="0" smtClean="0"/>
              <a:t>Evaluation Review, 9</a:t>
            </a:r>
            <a:r>
              <a:rPr lang="en-NZ" sz="1600" dirty="0" smtClean="0"/>
              <a:t>, 627-643.</a:t>
            </a:r>
          </a:p>
          <a:p>
            <a:pPr>
              <a:buNone/>
            </a:pPr>
            <a:r>
              <a:rPr lang="en-NZ" sz="1600" dirty="0" smtClean="0"/>
              <a:t>. Russ-</a:t>
            </a:r>
            <a:r>
              <a:rPr lang="en-NZ" sz="1600" dirty="0" err="1" smtClean="0"/>
              <a:t>Eft</a:t>
            </a:r>
            <a:r>
              <a:rPr lang="en-NZ" sz="1600" dirty="0" smtClean="0"/>
              <a:t>, D., &amp; </a:t>
            </a:r>
            <a:r>
              <a:rPr lang="en-NZ" sz="1600" dirty="0" err="1" smtClean="0"/>
              <a:t>Preskill</a:t>
            </a:r>
            <a:r>
              <a:rPr lang="en-NZ" sz="1600" dirty="0" smtClean="0"/>
              <a:t>, H. (2009). </a:t>
            </a:r>
            <a:r>
              <a:rPr lang="en-NZ" sz="1600" i="1" dirty="0" smtClean="0"/>
              <a:t>Evaluation in organizations: A systematic approach to enhancing learning, performance, and change</a:t>
            </a:r>
            <a:r>
              <a:rPr lang="en-NZ" sz="1600" dirty="0" smtClean="0"/>
              <a:t> (2nd ed.). New York: Basic Books. </a:t>
            </a:r>
            <a:endParaRPr lang="en-NZ" sz="1600" dirty="0" smtClean="0"/>
          </a:p>
          <a:p>
            <a:pPr>
              <a:buNone/>
            </a:pPr>
            <a:r>
              <a:rPr lang="en-GB" sz="1600" dirty="0" smtClean="0"/>
              <a:t>  </a:t>
            </a:r>
            <a:r>
              <a:rPr lang="en-GB" sz="1600" dirty="0" err="1" smtClean="0"/>
              <a:t>Youngs</a:t>
            </a:r>
            <a:r>
              <a:rPr lang="en-GB" sz="1600" dirty="0" smtClean="0"/>
              <a:t>, H. &amp; </a:t>
            </a:r>
            <a:r>
              <a:rPr lang="en-GB" sz="1600" dirty="0" err="1" smtClean="0"/>
              <a:t>Piggot</a:t>
            </a:r>
            <a:r>
              <a:rPr lang="en-GB" sz="1600" dirty="0" smtClean="0"/>
              <a:t>-Irvine, E. (2011). Evaluating a multiphase triangulation approach to mixed methods: The research of an aspiring school principal development program. </a:t>
            </a:r>
            <a:r>
              <a:rPr lang="en-GB" sz="1600" i="1" dirty="0" smtClean="0"/>
              <a:t>Journal of Mixed Methods Research</a:t>
            </a:r>
            <a:r>
              <a:rPr lang="en-GB" sz="1600" dirty="0" smtClean="0"/>
              <a:t>, in press.</a:t>
            </a:r>
            <a:endParaRPr lang="en-NZ" sz="1600" dirty="0" smtClean="0"/>
          </a:p>
          <a:p>
            <a:pPr>
              <a:buNone/>
            </a:pPr>
            <a:r>
              <a:rPr lang="en-NZ" sz="1600" dirty="0" smtClean="0"/>
              <a:t> </a:t>
            </a:r>
            <a:endParaRPr lang="en-NZ" sz="1600" dirty="0" smtClean="0"/>
          </a:p>
          <a:p>
            <a:pPr>
              <a:buNone/>
            </a:pPr>
            <a:endParaRPr lang="en-NZ" sz="1300" dirty="0" smtClean="0"/>
          </a:p>
          <a:p>
            <a:pPr>
              <a:buNone/>
            </a:pPr>
            <a:endParaRPr lang="en-NZ" sz="1300" dirty="0" smtClean="0"/>
          </a:p>
          <a:p>
            <a:pPr>
              <a:buNone/>
            </a:pPr>
            <a:endParaRPr lang="en-GB" sz="2000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61513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b="1" dirty="0" smtClean="0"/>
              <a:t>Content</a:t>
            </a:r>
            <a:endParaRPr lang="en-AU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6900882" cy="4208478"/>
          </a:xfrm>
        </p:spPr>
        <p:txBody>
          <a:bodyPr/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42900" y="1071546"/>
            <a:ext cx="7015182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NZ" sz="2800" dirty="0" smtClean="0"/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  Purpose of the presentation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  Context of the evaluation research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  Overcoming the formative – </a:t>
            </a:r>
            <a:r>
              <a:rPr lang="en-NZ" sz="2800" dirty="0" err="1" smtClean="0"/>
              <a:t>summative</a:t>
            </a:r>
            <a:r>
              <a:rPr lang="en-NZ" sz="2800" dirty="0" smtClean="0"/>
              <a:t>    </a:t>
            </a:r>
          </a:p>
          <a:p>
            <a:r>
              <a:rPr lang="en-NZ" sz="2800" dirty="0" smtClean="0"/>
              <a:t>    divide in reporting results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   Approach to intensive formative </a:t>
            </a:r>
          </a:p>
          <a:p>
            <a:r>
              <a:rPr lang="en-NZ" sz="2800" dirty="0" smtClean="0"/>
              <a:t>    feedback with one site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   Outcomes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   Questions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274349" cy="6429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2400" dirty="0" smtClean="0"/>
              <a:t>Outline of an attempt to combine two divergent approaches within evaluation in a national aspiring school principal development program across New Zealand.</a:t>
            </a:r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The two approaches often sit at opposite ends of an evaluation design continuum  -  a combination considered by many methodological purists to be strange bedfellows.  </a:t>
            </a:r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Rigorous and comprehensive data collection and analysis (a considerably ‘hard’, positivistic, mixed method approach) was juxtaposed with extensive engagement in formative, dialogic, feedback to programme stakeholders (often considered a ‘soft’, </a:t>
            </a:r>
            <a:r>
              <a:rPr lang="en-NZ" sz="2400" dirty="0" err="1" smtClean="0"/>
              <a:t>postpositivistic</a:t>
            </a:r>
            <a:r>
              <a:rPr lang="en-NZ" sz="2400" dirty="0" smtClean="0"/>
              <a:t>, design). </a:t>
            </a:r>
            <a:endParaRPr lang="en-N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61513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b="1" dirty="0" smtClean="0"/>
              <a:t>Context</a:t>
            </a:r>
            <a:endParaRPr lang="en-AU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6900882" cy="4208478"/>
          </a:xfrm>
        </p:spPr>
        <p:txBody>
          <a:bodyPr/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7500990" cy="676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NZ" sz="2800" dirty="0" smtClean="0"/>
          </a:p>
          <a:p>
            <a:r>
              <a:rPr lang="en-NZ" sz="2800" dirty="0" smtClean="0"/>
              <a:t>Evaluation of an 18 month National Aspiring Principal Pilot (NAPP) development programme </a:t>
            </a:r>
          </a:p>
          <a:p>
            <a:endParaRPr lang="en-NZ" sz="2800" dirty="0" smtClean="0"/>
          </a:p>
          <a:p>
            <a:r>
              <a:rPr lang="en-NZ" sz="2800" dirty="0" smtClean="0"/>
              <a:t>The programme included elements of: </a:t>
            </a:r>
          </a:p>
          <a:p>
            <a:endParaRPr lang="en-NZ" sz="2800" dirty="0" smtClean="0"/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 residential seminar sessions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 on-line learning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 professional learning groups (</a:t>
            </a:r>
            <a:r>
              <a:rPr lang="en-NZ" sz="2000" dirty="0" err="1" smtClean="0"/>
              <a:t>PLGs</a:t>
            </a:r>
            <a:r>
              <a:rPr lang="en-NZ" sz="20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 mentoring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 individual ‘inquiry’ projects </a:t>
            </a:r>
          </a:p>
          <a:p>
            <a:pPr>
              <a:buFont typeface="Arial" pitchFamily="34" charset="0"/>
              <a:buChar char="•"/>
            </a:pPr>
            <a:endParaRPr lang="en-NZ" sz="2000" dirty="0" smtClean="0"/>
          </a:p>
          <a:p>
            <a:r>
              <a:rPr lang="en-NZ" sz="2000" dirty="0" smtClean="0"/>
              <a:t>(See </a:t>
            </a:r>
            <a:r>
              <a:rPr lang="en-NZ" sz="2000" dirty="0" err="1" smtClean="0"/>
              <a:t>Piggot</a:t>
            </a:r>
            <a:r>
              <a:rPr lang="en-NZ" sz="2000" dirty="0" smtClean="0"/>
              <a:t>-Irvine &amp; </a:t>
            </a:r>
            <a:r>
              <a:rPr lang="en-NZ" sz="2000" dirty="0" err="1" smtClean="0"/>
              <a:t>Youngs</a:t>
            </a:r>
            <a:r>
              <a:rPr lang="en-NZ" sz="2000" dirty="0" smtClean="0"/>
              <a:t>, 2011, for overview of research)</a:t>
            </a:r>
            <a:endParaRPr lang="en-NZ" sz="2000" dirty="0" smtClean="0"/>
          </a:p>
          <a:p>
            <a:endParaRPr lang="en-NZ" sz="2000" dirty="0" smtClean="0"/>
          </a:p>
          <a:p>
            <a:endParaRPr lang="en-NZ" sz="2800" dirty="0" smtClean="0"/>
          </a:p>
          <a:p>
            <a:pPr>
              <a:buFont typeface="Wingdings" pitchFamily="2" charset="2"/>
              <a:buNone/>
            </a:pPr>
            <a:endParaRPr lang="en-NZ" sz="28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274349" cy="6429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61513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b="1" dirty="0" smtClean="0"/>
              <a:t> Context cont.</a:t>
            </a:r>
            <a:endParaRPr lang="en-AU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6900882" cy="4208478"/>
          </a:xfrm>
        </p:spPr>
        <p:txBody>
          <a:bodyPr/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0" y="428604"/>
            <a:ext cx="7015182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NZ" sz="2800" dirty="0" smtClean="0"/>
          </a:p>
          <a:p>
            <a:endParaRPr lang="en-NZ" sz="2800" dirty="0" smtClean="0"/>
          </a:p>
          <a:p>
            <a:r>
              <a:rPr lang="en-NZ" sz="2800" dirty="0" smtClean="0"/>
              <a:t>Three key research questions</a:t>
            </a:r>
            <a:r>
              <a:rPr lang="en-NZ" sz="2800" b="1" dirty="0" smtClean="0"/>
              <a:t> </a:t>
            </a:r>
            <a:r>
              <a:rPr lang="en-NZ" sz="2800" dirty="0" smtClean="0"/>
              <a:t>guided the evaluation:</a:t>
            </a:r>
          </a:p>
          <a:p>
            <a:endParaRPr lang="en-NZ" sz="2800" dirty="0" smtClean="0"/>
          </a:p>
          <a:p>
            <a:pPr fontAlgn="base" hangingPunct="0"/>
            <a:r>
              <a:rPr lang="en-NZ" sz="2000" dirty="0" smtClean="0"/>
              <a:t>1.	Is the NAPP programme effective professional 	development for aspirant principals?</a:t>
            </a:r>
          </a:p>
          <a:p>
            <a:pPr fontAlgn="base" hangingPunct="0"/>
            <a:r>
              <a:rPr lang="en-NZ" sz="2000" dirty="0" smtClean="0"/>
              <a:t>2.	At the conclusion of the programme are the 	aspirants confident and do they have the skills and 	knowledge required for first time principalship?</a:t>
            </a:r>
          </a:p>
          <a:p>
            <a:pPr fontAlgn="base" hangingPunct="0"/>
            <a:r>
              <a:rPr lang="en-NZ" sz="2000" dirty="0" smtClean="0"/>
              <a:t>3.	At the conclusion of the programme are the 	aspirants prepared for recruitment?</a:t>
            </a:r>
          </a:p>
          <a:p>
            <a:r>
              <a:rPr lang="en-NZ" sz="2000" dirty="0" smtClean="0"/>
              <a:t> </a:t>
            </a:r>
          </a:p>
          <a:p>
            <a:endParaRPr lang="en-NZ" sz="2800" dirty="0" smtClean="0"/>
          </a:p>
          <a:p>
            <a:pPr>
              <a:buFont typeface="Wingdings" pitchFamily="2" charset="2"/>
              <a:buNone/>
            </a:pPr>
            <a:endParaRPr lang="en-NZ" sz="28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274349" cy="6429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61513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b="1" dirty="0" smtClean="0"/>
              <a:t>Context cont.</a:t>
            </a:r>
            <a:endParaRPr lang="en-AU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6900882" cy="4208478"/>
          </a:xfrm>
        </p:spPr>
        <p:txBody>
          <a:bodyPr/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28596" y="642918"/>
            <a:ext cx="7015182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NZ" sz="2800" dirty="0" smtClean="0"/>
          </a:p>
          <a:p>
            <a:pPr fontAlgn="base" hangingPunct="0"/>
            <a:r>
              <a:rPr lang="en-NZ" sz="2800" dirty="0" smtClean="0"/>
              <a:t>The research was concerned with examination of a wide range of variables: 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programme quality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design and delivery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recruitment and retention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programme outcomes </a:t>
            </a:r>
          </a:p>
          <a:p>
            <a:pPr fontAlgn="base" hangingPunct="0"/>
            <a:endParaRPr lang="en-NZ" sz="2800" dirty="0" smtClean="0"/>
          </a:p>
          <a:p>
            <a:pPr fontAlgn="base" hangingPunct="0"/>
            <a:r>
              <a:rPr lang="en-NZ" sz="2800" dirty="0" smtClean="0"/>
              <a:t>…. and a wide range of stakeholders: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</a:t>
            </a:r>
            <a:r>
              <a:rPr lang="en-NZ" sz="2000" dirty="0" err="1" smtClean="0"/>
              <a:t>funders</a:t>
            </a:r>
            <a:r>
              <a:rPr lang="en-NZ" sz="2000" dirty="0" smtClean="0"/>
              <a:t> (national Ministry of Education)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designers (5 regional governing steering committees and </a:t>
            </a:r>
          </a:p>
          <a:p>
            <a:pPr fontAlgn="base" hangingPunct="0"/>
            <a:r>
              <a:rPr lang="en-NZ" sz="2000" dirty="0" smtClean="0"/>
              <a:t>  regional co-ordinators) 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facilitators in five regions across NZ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participants (175 aspirants)</a:t>
            </a:r>
          </a:p>
          <a:p>
            <a:pPr fontAlgn="base" hangingPunct="0">
              <a:buFont typeface="Arial" pitchFamily="34" charset="0"/>
              <a:buChar char="•"/>
            </a:pPr>
            <a:r>
              <a:rPr lang="en-NZ" sz="2000" dirty="0" smtClean="0"/>
              <a:t> aspirants’ principals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274349" cy="6429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357298"/>
            <a:ext cx="8786842" cy="5072098"/>
          </a:xfrm>
        </p:spPr>
        <p:txBody>
          <a:bodyPr>
            <a:normAutofit fontScale="90000"/>
          </a:bodyPr>
          <a:lstStyle/>
          <a:p>
            <a:pPr algn="l"/>
            <a:r>
              <a:rPr lang="en-NZ" sz="2800" dirty="0" smtClean="0"/>
              <a:t> 			</a:t>
            </a:r>
            <a:r>
              <a:rPr lang="en-AU" sz="3100" b="1" dirty="0" smtClean="0"/>
              <a:t>Methodology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NZ" sz="2400" dirty="0" smtClean="0">
                <a:latin typeface="Arial" pitchFamily="34" charset="0"/>
                <a:cs typeface="Arial" pitchFamily="34" charset="0"/>
              </a:rPr>
              <a:t>A mixed method (MM) design was adopted to meet the diverse demands of the research.  MM: </a:t>
            </a:r>
            <a:br>
              <a:rPr lang="en-NZ" sz="2400" dirty="0" smtClean="0">
                <a:latin typeface="Arial" pitchFamily="34" charset="0"/>
                <a:cs typeface="Arial" pitchFamily="34" charset="0"/>
              </a:rPr>
            </a:br>
            <a:r>
              <a:rPr lang="en-NZ" sz="2400" dirty="0" smtClean="0">
                <a:latin typeface="Arial" pitchFamily="34" charset="0"/>
                <a:cs typeface="Arial" pitchFamily="34" charset="0"/>
              </a:rPr>
              <a:t>- Is increasingly used (Russ-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Eft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Preskill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, 2009), particularly as alternative to generalised quantitative surveys and large scale syntheses of professional development literature (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Guskey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, 2000); </a:t>
            </a:r>
            <a:br>
              <a:rPr lang="en-NZ" sz="2400" dirty="0" smtClean="0">
                <a:latin typeface="Arial" pitchFamily="34" charset="0"/>
                <a:cs typeface="Arial" pitchFamily="34" charset="0"/>
              </a:rPr>
            </a:br>
            <a:r>
              <a:rPr lang="en-NZ" sz="2400" dirty="0" smtClean="0">
                <a:latin typeface="Arial" pitchFamily="34" charset="0"/>
                <a:cs typeface="Arial" pitchFamily="34" charset="0"/>
              </a:rPr>
              <a:t>- Often requires large teams for wide range of research skills (Rallis &amp; 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Rossman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, 2003);</a:t>
            </a:r>
            <a:br>
              <a:rPr lang="en-NZ" sz="2400" dirty="0" smtClean="0">
                <a:latin typeface="Arial" pitchFamily="34" charset="0"/>
                <a:cs typeface="Arial" pitchFamily="34" charset="0"/>
              </a:rPr>
            </a:br>
            <a:r>
              <a:rPr lang="en-NZ" sz="2400" dirty="0" smtClean="0">
                <a:latin typeface="Arial" pitchFamily="34" charset="0"/>
                <a:cs typeface="Arial" pitchFamily="34" charset="0"/>
              </a:rPr>
              <a:t>- Is in the middle of the 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postpositivistic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 to constructivist paradigm continuum (Leech, Dellinger, 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Brannagan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 &amp; Tanaka, 2008) and is an eclectically orientated paradigm (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Mutch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, 2009); and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NZ" sz="2400" dirty="0" smtClean="0">
                <a:latin typeface="Arial" pitchFamily="34" charset="0"/>
                <a:cs typeface="Arial" pitchFamily="34" charset="0"/>
              </a:rPr>
              <a:t>- Requires that quantitative (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Qn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) and qualitative (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Ql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) data should complement each other, allowing for more robust analysis (Johnson &amp; </a:t>
            </a:r>
            <a:r>
              <a:rPr lang="en-NZ" sz="2400" dirty="0" err="1" smtClean="0">
                <a:latin typeface="Arial" pitchFamily="34" charset="0"/>
                <a:cs typeface="Arial" pitchFamily="34" charset="0"/>
              </a:rPr>
              <a:t>Onwuegbuzie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, 2004). </a:t>
            </a:r>
            <a:endParaRPr lang="en-N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0" y="1330325"/>
            <a:ext cx="9144000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NZ"/>
          </a:p>
        </p:txBody>
      </p:sp>
      <p:pic>
        <p:nvPicPr>
          <p:cNvPr id="227332" name="Picture 4" descr="carv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42000"/>
            <a:grayscl/>
          </a:blip>
          <a:srcRect t="37843" b="16524"/>
          <a:stretch>
            <a:fillRect/>
          </a:stretch>
        </p:blipFill>
        <p:spPr>
          <a:xfrm>
            <a:off x="0" y="0"/>
            <a:ext cx="9144000" cy="1214422"/>
          </a:xfrm>
          <a:noFill/>
          <a:ln/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14282" y="3857628"/>
            <a:ext cx="861060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AU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A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2" y="1571612"/>
            <a:ext cx="8853488" cy="285752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NZ" sz="2800" dirty="0" smtClean="0"/>
              <a:t> 			</a:t>
            </a:r>
            <a:br>
              <a:rPr lang="en-NZ" sz="2800" dirty="0" smtClean="0"/>
            </a:br>
            <a:r>
              <a:rPr lang="en-NZ" sz="2000" dirty="0" smtClean="0"/>
              <a:t>See Figure 1 - the overall NAPP Multiphase Triangulation Design,  that is a  MM multilevel model (Creswell &amp; Plano </a:t>
            </a:r>
            <a:r>
              <a:rPr lang="en-NZ" sz="2000" dirty="0" err="1" smtClean="0"/>
              <a:t>CAlark</a:t>
            </a:r>
            <a:r>
              <a:rPr lang="en-NZ" sz="2000" dirty="0" smtClean="0"/>
              <a:t>, 2007), that was also a larger study that encompassed a dual case study (Yin, 2009).</a:t>
            </a:r>
            <a:br>
              <a:rPr lang="en-NZ" sz="2000" dirty="0" smtClean="0"/>
            </a:br>
            <a:r>
              <a:rPr lang="en-NZ" sz="2400" dirty="0" smtClean="0"/>
              <a:t>See Figure 1 - the overall NAPP Multiphase Triangulation Design,  that is a  MM multilevel model (Creswell &amp; Plano Clark, 2007), that was also a larger study that encompassed a dual case study (Yin, 2009).</a:t>
            </a:r>
            <a:br>
              <a:rPr lang="en-NZ" sz="2400" dirty="0" smtClean="0"/>
            </a:br>
            <a:endParaRPr lang="en-NZ" sz="2200" b="1" dirty="0"/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0" y="1330325"/>
            <a:ext cx="9144000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NZ"/>
          </a:p>
        </p:txBody>
      </p:sp>
      <p:pic>
        <p:nvPicPr>
          <p:cNvPr id="227332" name="Picture 4" descr="carv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42000"/>
            <a:grayscl/>
          </a:blip>
          <a:srcRect t="37843" b="16524"/>
          <a:stretch>
            <a:fillRect/>
          </a:stretch>
        </p:blipFill>
        <p:spPr>
          <a:xfrm>
            <a:off x="0" y="0"/>
            <a:ext cx="9144000" cy="1214422"/>
          </a:xfrm>
          <a:noFill/>
          <a:ln/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14282" y="3857628"/>
            <a:ext cx="861060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AU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42873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sz="2800" b="1" dirty="0" smtClean="0"/>
              <a:t>Application of the </a:t>
            </a:r>
            <a:r>
              <a:rPr lang="en-NZ" sz="2800" b="1" dirty="0" smtClean="0"/>
              <a:t>MM Design for Rigorous Data Collection</a:t>
            </a:r>
            <a:endParaRPr lang="en-NZ" sz="2800" b="1" dirty="0" smtClean="0"/>
          </a:p>
          <a:p>
            <a:pPr lvl="1"/>
            <a:endParaRPr lang="en-NZ" sz="2000" dirty="0" smtClean="0"/>
          </a:p>
          <a:p>
            <a:pPr lvl="1"/>
            <a:endParaRPr lang="en-NZ" sz="2000" dirty="0" smtClean="0"/>
          </a:p>
          <a:p>
            <a:pPr lvl="1">
              <a:buFont typeface="Arial" pitchFamily="34" charset="0"/>
              <a:buChar char="•"/>
            </a:pPr>
            <a:r>
              <a:rPr lang="en-NZ" sz="2000" dirty="0" smtClean="0"/>
              <a:t>  </a:t>
            </a:r>
            <a:r>
              <a:rPr lang="en-NZ" sz="2000" dirty="0" smtClean="0"/>
              <a:t>An </a:t>
            </a:r>
            <a:r>
              <a:rPr lang="en-NZ" sz="2000" dirty="0" smtClean="0"/>
              <a:t>overall Multiphase Triangulation Design</a:t>
            </a:r>
          </a:p>
          <a:p>
            <a:pPr lvl="1">
              <a:buFont typeface="Arial" pitchFamily="34" charset="0"/>
              <a:buChar char="•"/>
            </a:pPr>
            <a:r>
              <a:rPr lang="en-NZ" sz="2000" dirty="0" smtClean="0"/>
              <a:t>  A MM multilevel model adapted from Creswell and Plano Clark (2007</a:t>
            </a:r>
            <a:r>
              <a:rPr lang="en-NZ" sz="2000" dirty="0" smtClean="0"/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NZ" sz="2000" dirty="0" smtClean="0"/>
              <a:t> </a:t>
            </a:r>
            <a:r>
              <a:rPr lang="en-NZ" sz="2000" dirty="0" smtClean="0"/>
              <a:t> Components</a:t>
            </a:r>
            <a:r>
              <a:rPr lang="en-NZ" sz="2000" dirty="0" smtClean="0"/>
              <a:t>:</a:t>
            </a:r>
          </a:p>
          <a:p>
            <a:pPr lvl="1"/>
            <a:r>
              <a:rPr lang="en-NZ" sz="2000" dirty="0" smtClean="0"/>
              <a:t>	- Questionnaires Mid, End, </a:t>
            </a:r>
            <a:r>
              <a:rPr lang="en-NZ" sz="2000" dirty="0" err="1" smtClean="0"/>
              <a:t>Followup</a:t>
            </a:r>
            <a:endParaRPr lang="en-NZ" sz="2000" dirty="0" smtClean="0"/>
          </a:p>
          <a:p>
            <a:pPr lvl="1"/>
            <a:r>
              <a:rPr lang="en-NZ" sz="2000" dirty="0" smtClean="0"/>
              <a:t>	</a:t>
            </a:r>
            <a:r>
              <a:rPr lang="en-NZ" sz="2000" dirty="0" smtClean="0"/>
              <a:t>- Focus groups Mid, End, </a:t>
            </a:r>
            <a:r>
              <a:rPr lang="en-NZ" sz="2000" dirty="0" err="1" smtClean="0"/>
              <a:t>Followup</a:t>
            </a:r>
            <a:endParaRPr lang="en-NZ" sz="2000" dirty="0" smtClean="0"/>
          </a:p>
          <a:p>
            <a:pPr lvl="1"/>
            <a:r>
              <a:rPr lang="en-NZ" sz="2000" dirty="0" smtClean="0"/>
              <a:t>	</a:t>
            </a:r>
            <a:r>
              <a:rPr lang="en-NZ" sz="2000" dirty="0" smtClean="0"/>
              <a:t>- Observation  of seminar facilitation</a:t>
            </a:r>
          </a:p>
          <a:p>
            <a:pPr lvl="1"/>
            <a:r>
              <a:rPr lang="en-NZ" sz="2000" dirty="0" smtClean="0"/>
              <a:t>	</a:t>
            </a:r>
            <a:r>
              <a:rPr lang="en-NZ" sz="2000" dirty="0" smtClean="0"/>
              <a:t>- 1:1 interviews with sample of all key stakeholders Mid, 	End, 	</a:t>
            </a:r>
            <a:r>
              <a:rPr lang="en-NZ" sz="2000" dirty="0" err="1" smtClean="0"/>
              <a:t>Followup</a:t>
            </a:r>
            <a:endParaRPr lang="en-NZ" sz="2000" dirty="0" smtClean="0"/>
          </a:p>
          <a:p>
            <a:pPr lvl="1"/>
            <a:r>
              <a:rPr lang="en-NZ" sz="2000" dirty="0" smtClean="0"/>
              <a:t>	</a:t>
            </a:r>
            <a:r>
              <a:rPr lang="en-NZ" sz="2000" dirty="0" smtClean="0"/>
              <a:t>- Documentary analysis</a:t>
            </a:r>
          </a:p>
          <a:p>
            <a:pPr lvl="1"/>
            <a:r>
              <a:rPr lang="en-NZ" sz="2000" dirty="0" smtClean="0"/>
              <a:t>	</a:t>
            </a:r>
            <a:r>
              <a:rPr lang="en-NZ" sz="2000" dirty="0" smtClean="0"/>
              <a:t>- Online use analysis</a:t>
            </a:r>
            <a:endParaRPr lang="en-NZ" sz="2000" dirty="0" smtClean="0"/>
          </a:p>
          <a:p>
            <a:pPr lvl="1">
              <a:buFont typeface="Arial" pitchFamily="34" charset="0"/>
              <a:buChar char="•"/>
            </a:pPr>
            <a:r>
              <a:rPr lang="en-NZ" sz="2000" dirty="0" smtClean="0"/>
              <a:t>  </a:t>
            </a:r>
            <a:r>
              <a:rPr lang="en-NZ" sz="2000" dirty="0" smtClean="0"/>
              <a:t>One site was a case study for intensive data collection.</a:t>
            </a:r>
            <a:endParaRPr lang="en-NZ" sz="2000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4000" b="1" dirty="0" smtClean="0"/>
              <a:t>Type of Feedback Provided</a:t>
            </a: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3200" dirty="0" smtClean="0"/>
              <a:t>All sites were provided with generalised (non-intensive) f</a:t>
            </a:r>
            <a:r>
              <a:rPr lang="en-NZ" sz="3200" i="1" dirty="0" smtClean="0"/>
              <a:t>ormative</a:t>
            </a:r>
            <a:r>
              <a:rPr lang="en-NZ" sz="3200" dirty="0" smtClean="0"/>
              <a:t> feedback as well as </a:t>
            </a:r>
            <a:r>
              <a:rPr lang="en-NZ" sz="3200" i="1" dirty="0" err="1" smtClean="0"/>
              <a:t>summative</a:t>
            </a:r>
            <a:r>
              <a:rPr lang="en-NZ" sz="3200" dirty="0" smtClean="0"/>
              <a:t> reporting.</a:t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>The Case Study site </a:t>
            </a:r>
            <a:r>
              <a:rPr lang="en-NZ" sz="3200" dirty="0" smtClean="0"/>
              <a:t>received action science based (intensive</a:t>
            </a:r>
            <a:r>
              <a:rPr lang="en-NZ" sz="3200" dirty="0" smtClean="0"/>
              <a:t>) </a:t>
            </a:r>
            <a:r>
              <a:rPr lang="en-NZ" sz="3200" i="1" dirty="0" smtClean="0"/>
              <a:t>formative</a:t>
            </a:r>
            <a:r>
              <a:rPr lang="en-NZ" sz="3200" dirty="0" smtClean="0"/>
              <a:t> feedback </a:t>
            </a:r>
            <a:r>
              <a:rPr lang="en-NZ" sz="3200" dirty="0" smtClean="0"/>
              <a:t>as </a:t>
            </a:r>
            <a:r>
              <a:rPr lang="en-NZ" sz="3200" dirty="0" smtClean="0"/>
              <a:t>well as end-point, </a:t>
            </a:r>
            <a:r>
              <a:rPr lang="en-NZ" sz="3200" i="1" dirty="0" err="1" smtClean="0"/>
              <a:t>summative</a:t>
            </a:r>
            <a:r>
              <a:rPr lang="en-NZ" sz="3200" dirty="0" smtClean="0"/>
              <a:t>, reporting. </a:t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100" b="1" dirty="0" smtClean="0"/>
              <a:t/>
            </a:r>
            <a:br>
              <a:rPr lang="en-NZ" sz="3100" b="1" dirty="0" smtClean="0"/>
            </a:br>
            <a:r>
              <a:rPr lang="en-NZ" sz="2200" dirty="0" smtClean="0"/>
              <a:t/>
            </a:r>
            <a:br>
              <a:rPr lang="en-NZ" sz="2200" dirty="0" smtClean="0"/>
            </a:br>
            <a:r>
              <a:rPr lang="en-NZ" sz="3200" dirty="0" smtClean="0"/>
              <a:t> </a:t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endParaRPr lang="en-AU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7572404"/>
            <a:ext cx="8229600" cy="1548577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224259" name="Picture 3" descr="weav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9144000" cy="14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1059</Words>
  <Application>Microsoft Office PowerPoint</Application>
  <PresentationFormat>On-screen Show (4:3)</PresentationFormat>
  <Paragraphs>156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 Influential Evaluation Needs Influential Data AND Process: An Example of Unlikely Bedfellows    Assoc. Prof. Eileen Piggot-Irvine Director NZ Research and Review Centre, NZARRC Unitec  Institute of Technology  </vt:lpstr>
      <vt:lpstr>Content</vt:lpstr>
      <vt:lpstr>Slide 3</vt:lpstr>
      <vt:lpstr>Context</vt:lpstr>
      <vt:lpstr> Context cont.</vt:lpstr>
      <vt:lpstr>Context cont.</vt:lpstr>
      <vt:lpstr>    Methodology  A mixed method (MM) design was adopted to meet the diverse demands of the research.  MM:  - Is increasingly used (Russ-Eft &amp; Preskill, 2009), particularly as alternative to generalised quantitative surveys and large scale syntheses of professional development literature (Guskey, 2000);  - Often requires large teams for wide range of research skills (Rallis &amp; Rossman, 2003); - Is in the middle of the postpositivistic to constructivist paradigm continuum (Leech, Dellinger, Brannagan &amp; Tanaka, 2008) and is an eclectically orientated paradigm (Mutch, 2009); and - Requires that quantitative (Qn) and qualitative (Ql) data should complement each other, allowing for more robust analysis (Johnson &amp; Onwuegbuzie, 2004). </vt:lpstr>
      <vt:lpstr>     See Figure 1 - the overall NAPP Multiphase Triangulation Design,  that is a  MM multilevel model (Creswell &amp; Plano CAlark, 2007), that was also a larger study that encompassed a dual case study (Yin, 2009). See Figure 1 - the overall NAPP Multiphase Triangulation Design,  that is a  MM multilevel model (Creswell &amp; Plano Clark, 2007), that was also a larger study that encompassed a dual case study (Yin, 2009). </vt:lpstr>
      <vt:lpstr>             Type of Feedback Provided  All sites were provided with generalised (non-intensive) formative feedback as well as summative reporting.  The Case Study site received action science based (intensive) formative feedback as well as end-point, summative, reporting.          </vt:lpstr>
      <vt:lpstr>Why This Was Distinctive</vt:lpstr>
      <vt:lpstr>     See Figure 1 - the overall NAPP Multiphase Triangulation Design,  that is a  MM multilevel model (Creswell &amp; Plano CAlark, 2007), that was also a larger study that encompassed a dual case study (Yin, 2009). See Figure 1 - the overall NAPP Multiphase Triangulation Design,  that is a  MM multilevel model (Creswell &amp; Plano Clark, 2007), that was also a larger study that encompassed a dual case study (Yin, 2009). </vt:lpstr>
      <vt:lpstr>Dialogue Values</vt:lpstr>
      <vt:lpstr>Dialogue Strategies</vt:lpstr>
      <vt:lpstr>    </vt:lpstr>
      <vt:lpstr>Outcomes</vt:lpstr>
      <vt:lpstr>Slide 16</vt:lpstr>
      <vt:lpstr>Slide 17</vt:lpstr>
      <vt:lpstr>Slide 18</vt:lpstr>
      <vt:lpstr> References  </vt:lpstr>
    </vt:vector>
  </TitlesOfParts>
  <Company>Unitec New Zealand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epiggoti</dc:creator>
  <cp:lastModifiedBy>Unitec</cp:lastModifiedBy>
  <cp:revision>113</cp:revision>
  <dcterms:created xsi:type="dcterms:W3CDTF">2009-04-01T03:18:44Z</dcterms:created>
  <dcterms:modified xsi:type="dcterms:W3CDTF">2011-08-31T21:33:34Z</dcterms:modified>
</cp:coreProperties>
</file>